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7315200" cy="9601200"/>
  <p:notesSz cx="7010400" cy="9296400"/>
  <p:defaultTextStyle>
    <a:defPPr>
      <a:defRPr lang="en-US"/>
    </a:defPPr>
    <a:lvl1pPr marL="0" algn="l" defTabSz="9561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094" algn="l" defTabSz="9561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6188" algn="l" defTabSz="9561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4282" algn="l" defTabSz="9561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2376" algn="l" defTabSz="9561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0470" algn="l" defTabSz="9561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68564" algn="l" defTabSz="9561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46658" algn="l" defTabSz="9561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4752" algn="l" defTabSz="9561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74" d="100"/>
          <a:sy n="74" d="100"/>
        </p:scale>
        <p:origin x="2310" y="66"/>
      </p:cViewPr>
      <p:guideLst>
        <p:guide orient="horz" pos="3024"/>
        <p:guide pos="23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9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1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6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0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6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4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6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40" y="513399"/>
            <a:ext cx="1234440" cy="109213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3" y="513399"/>
            <a:ext cx="3581400" cy="109213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0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8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1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3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0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61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42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2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04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685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466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47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3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2" y="2987041"/>
            <a:ext cx="2407920" cy="844772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2" y="2987041"/>
            <a:ext cx="2407920" cy="844772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1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3" y="2149159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094" indent="0">
              <a:buNone/>
              <a:defRPr sz="2100" b="1"/>
            </a:lvl2pPr>
            <a:lvl3pPr marL="956188" indent="0">
              <a:buNone/>
              <a:defRPr sz="1900" b="1"/>
            </a:lvl3pPr>
            <a:lvl4pPr marL="1434282" indent="0">
              <a:buNone/>
              <a:defRPr sz="1700" b="1"/>
            </a:lvl4pPr>
            <a:lvl5pPr marL="1912376" indent="0">
              <a:buNone/>
              <a:defRPr sz="1700" b="1"/>
            </a:lvl5pPr>
            <a:lvl6pPr marL="2390470" indent="0">
              <a:buNone/>
              <a:defRPr sz="1700" b="1"/>
            </a:lvl6pPr>
            <a:lvl7pPr marL="2868564" indent="0">
              <a:buNone/>
              <a:defRPr sz="1700" b="1"/>
            </a:lvl7pPr>
            <a:lvl8pPr marL="3346658" indent="0">
              <a:buNone/>
              <a:defRPr sz="1700" b="1"/>
            </a:lvl8pPr>
            <a:lvl9pPr marL="3824752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3" y="3044826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2" y="2149159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094" indent="0">
              <a:buNone/>
              <a:defRPr sz="2100" b="1"/>
            </a:lvl2pPr>
            <a:lvl3pPr marL="956188" indent="0">
              <a:buNone/>
              <a:defRPr sz="1900" b="1"/>
            </a:lvl3pPr>
            <a:lvl4pPr marL="1434282" indent="0">
              <a:buNone/>
              <a:defRPr sz="1700" b="1"/>
            </a:lvl4pPr>
            <a:lvl5pPr marL="1912376" indent="0">
              <a:buNone/>
              <a:defRPr sz="1700" b="1"/>
            </a:lvl5pPr>
            <a:lvl6pPr marL="2390470" indent="0">
              <a:buNone/>
              <a:defRPr sz="1700" b="1"/>
            </a:lvl6pPr>
            <a:lvl7pPr marL="2868564" indent="0">
              <a:buNone/>
              <a:defRPr sz="1700" b="1"/>
            </a:lvl7pPr>
            <a:lvl8pPr marL="3346658" indent="0">
              <a:buNone/>
              <a:defRPr sz="1700" b="1"/>
            </a:lvl8pPr>
            <a:lvl9pPr marL="3824752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2" y="3044826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6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3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2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2" y="382274"/>
            <a:ext cx="4089400" cy="819435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4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78094" indent="0">
              <a:buNone/>
              <a:defRPr sz="1300"/>
            </a:lvl2pPr>
            <a:lvl3pPr marL="956188" indent="0">
              <a:buNone/>
              <a:defRPr sz="1000"/>
            </a:lvl3pPr>
            <a:lvl4pPr marL="1434282" indent="0">
              <a:buNone/>
              <a:defRPr sz="900"/>
            </a:lvl4pPr>
            <a:lvl5pPr marL="1912376" indent="0">
              <a:buNone/>
              <a:defRPr sz="900"/>
            </a:lvl5pPr>
            <a:lvl6pPr marL="2390470" indent="0">
              <a:buNone/>
              <a:defRPr sz="900"/>
            </a:lvl6pPr>
            <a:lvl7pPr marL="2868564" indent="0">
              <a:buNone/>
              <a:defRPr sz="900"/>
            </a:lvl7pPr>
            <a:lvl8pPr marL="3346658" indent="0">
              <a:buNone/>
              <a:defRPr sz="900"/>
            </a:lvl8pPr>
            <a:lvl9pPr marL="382475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9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1" y="6720841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1" y="857885"/>
            <a:ext cx="4389120" cy="5760720"/>
          </a:xfrm>
        </p:spPr>
        <p:txBody>
          <a:bodyPr/>
          <a:lstStyle>
            <a:lvl1pPr marL="0" indent="0">
              <a:buNone/>
              <a:defRPr sz="3300"/>
            </a:lvl1pPr>
            <a:lvl2pPr marL="478094" indent="0">
              <a:buNone/>
              <a:defRPr sz="2900"/>
            </a:lvl2pPr>
            <a:lvl3pPr marL="956188" indent="0">
              <a:buNone/>
              <a:defRPr sz="2500"/>
            </a:lvl3pPr>
            <a:lvl4pPr marL="1434282" indent="0">
              <a:buNone/>
              <a:defRPr sz="2100"/>
            </a:lvl4pPr>
            <a:lvl5pPr marL="1912376" indent="0">
              <a:buNone/>
              <a:defRPr sz="2100"/>
            </a:lvl5pPr>
            <a:lvl6pPr marL="2390470" indent="0">
              <a:buNone/>
              <a:defRPr sz="2100"/>
            </a:lvl6pPr>
            <a:lvl7pPr marL="2868564" indent="0">
              <a:buNone/>
              <a:defRPr sz="2100"/>
            </a:lvl7pPr>
            <a:lvl8pPr marL="3346658" indent="0">
              <a:buNone/>
              <a:defRPr sz="2100"/>
            </a:lvl8pPr>
            <a:lvl9pPr marL="3824752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1" y="7514275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78094" indent="0">
              <a:buNone/>
              <a:defRPr sz="1300"/>
            </a:lvl2pPr>
            <a:lvl3pPr marL="956188" indent="0">
              <a:buNone/>
              <a:defRPr sz="1000"/>
            </a:lvl3pPr>
            <a:lvl4pPr marL="1434282" indent="0">
              <a:buNone/>
              <a:defRPr sz="900"/>
            </a:lvl4pPr>
            <a:lvl5pPr marL="1912376" indent="0">
              <a:buNone/>
              <a:defRPr sz="900"/>
            </a:lvl5pPr>
            <a:lvl6pPr marL="2390470" indent="0">
              <a:buNone/>
              <a:defRPr sz="900"/>
            </a:lvl6pPr>
            <a:lvl7pPr marL="2868564" indent="0">
              <a:buNone/>
              <a:defRPr sz="900"/>
            </a:lvl7pPr>
            <a:lvl8pPr marL="3346658" indent="0">
              <a:buNone/>
              <a:defRPr sz="900"/>
            </a:lvl8pPr>
            <a:lvl9pPr marL="382475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5619" tIns="47809" rIns="95619" bIns="4780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3"/>
            <a:ext cx="6583680" cy="6336348"/>
          </a:xfrm>
          <a:prstGeom prst="rect">
            <a:avLst/>
          </a:prstGeom>
        </p:spPr>
        <p:txBody>
          <a:bodyPr vert="horz" lIns="95619" tIns="47809" rIns="95619" bIns="4780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4"/>
            <a:ext cx="1706880" cy="511175"/>
          </a:xfrm>
          <a:prstGeom prst="rect">
            <a:avLst/>
          </a:prstGeom>
        </p:spPr>
        <p:txBody>
          <a:bodyPr vert="horz" lIns="95619" tIns="47809" rIns="95619" bIns="4780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DC97F-93F8-40B5-9E3F-D0064AC042A9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1" y="8898894"/>
            <a:ext cx="2316480" cy="511175"/>
          </a:xfrm>
          <a:prstGeom prst="rect">
            <a:avLst/>
          </a:prstGeom>
        </p:spPr>
        <p:txBody>
          <a:bodyPr vert="horz" lIns="95619" tIns="47809" rIns="95619" bIns="4780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4"/>
            <a:ext cx="1706880" cy="511175"/>
          </a:xfrm>
          <a:prstGeom prst="rect">
            <a:avLst/>
          </a:prstGeom>
        </p:spPr>
        <p:txBody>
          <a:bodyPr vert="horz" lIns="95619" tIns="47809" rIns="95619" bIns="4780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E3A90-E907-4131-A308-0E46407B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3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56188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571" indent="-358571" algn="l" defTabSz="956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903" indent="-298809" algn="l" defTabSz="956188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235" indent="-239047" algn="l" defTabSz="956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3329" indent="-239047" algn="l" defTabSz="956188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1423" indent="-239047" algn="l" defTabSz="956188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9517" indent="-239047" algn="l" defTabSz="956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611" indent="-239047" algn="l" defTabSz="956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5705" indent="-239047" algn="l" defTabSz="956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799" indent="-239047" algn="l" defTabSz="956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6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094" algn="l" defTabSz="956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6188" algn="l" defTabSz="956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4282" algn="l" defTabSz="956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2376" algn="l" defTabSz="956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0470" algn="l" defTabSz="956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8564" algn="l" defTabSz="956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6658" algn="l" defTabSz="956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4752" algn="l" defTabSz="956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7298" y="977855"/>
            <a:ext cx="3660246" cy="27502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619" tIns="47809" rIns="95619" bIns="47809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88" y="3845752"/>
            <a:ext cx="2259063" cy="19908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619" tIns="47809" rIns="95619" bIns="4780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391" y="8153400"/>
            <a:ext cx="7104153" cy="136513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619" tIns="47809" rIns="95619" bIns="47809" rtlCol="0" anchor="ctr"/>
          <a:lstStyle/>
          <a:p>
            <a:pPr algn="ctr"/>
            <a:r>
              <a:rPr lang="en-US" sz="1500" dirty="0"/>
              <a:t> </a:t>
            </a:r>
            <a:r>
              <a:rPr lang="en-US" sz="1600" b="1" u="sng" dirty="0"/>
              <a:t>Additional Information</a:t>
            </a:r>
            <a:r>
              <a:rPr lang="en-US" sz="1600" dirty="0"/>
              <a:t>:</a:t>
            </a:r>
            <a:endParaRPr lang="en-US" sz="1600" i="1" dirty="0"/>
          </a:p>
          <a:p>
            <a:pPr lvl="0" algn="ctr"/>
            <a:r>
              <a:rPr lang="en-US" sz="1200" dirty="0"/>
              <a:t>All of the amenities in the community are yours to enjoy, including:  Pool, Spa, Billiards, Horseshoes, Shuffleboard, TV &amp; Library Room, Exercise Room, Recreation Hall and Planned Group Activities.</a:t>
            </a:r>
          </a:p>
          <a:p>
            <a:pPr lvl="0" algn="ctr"/>
            <a:r>
              <a:rPr lang="en-US" sz="1200" dirty="0"/>
              <a:t>Most Homes Include: Awning, Concrete, Skirting, AC/Heat and Shed</a:t>
            </a:r>
          </a:p>
          <a:p>
            <a:pPr lvl="0" algn="ctr"/>
            <a:r>
              <a:rPr lang="en-US" sz="1100" dirty="0"/>
              <a:t>Annual Personal Property Tax on the home is paid by the homeowner, through the Yavapai County Treasurer’s Office</a:t>
            </a:r>
          </a:p>
          <a:p>
            <a:pPr algn="ctr"/>
            <a:r>
              <a:rPr lang="en-US" sz="2000" dirty="0"/>
              <a:t>NO HOA FEES!!!</a:t>
            </a:r>
          </a:p>
        </p:txBody>
      </p:sp>
      <p:sp>
        <p:nvSpPr>
          <p:cNvPr id="9" name="Rectangle 8"/>
          <p:cNvSpPr/>
          <p:nvPr/>
        </p:nvSpPr>
        <p:spPr>
          <a:xfrm>
            <a:off x="44189" y="981075"/>
            <a:ext cx="3434341" cy="8945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619" tIns="47809" rIns="95619" bIns="47809" rtlCol="0" anchor="t" anchorCtr="0"/>
          <a:lstStyle/>
          <a:p>
            <a:r>
              <a:rPr lang="en-US" sz="1200" dirty="0"/>
              <a:t>     Park Model Home</a:t>
            </a:r>
          </a:p>
          <a:p>
            <a:r>
              <a:rPr lang="en-US" sz="1200" b="1" dirty="0"/>
              <a:t>     Priced at $92,500</a:t>
            </a:r>
          </a:p>
          <a:p>
            <a:r>
              <a:rPr lang="en-US" sz="1200" dirty="0"/>
              <a:t>     1 bedroom/1 bath</a:t>
            </a:r>
          </a:p>
          <a:p>
            <a:r>
              <a:rPr lang="en-US" sz="1200" dirty="0"/>
              <a:t>     Approx. 400 sq. ft.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78531" y="320042"/>
            <a:ext cx="48767" cy="240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19" tIns="47809" rIns="95619" bIns="47809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349" y="58983"/>
            <a:ext cx="7128195" cy="872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619" tIns="47809" rIns="95619" bIns="47809" rtlCol="0" anchor="t" anchorCtr="0"/>
          <a:lstStyle/>
          <a:p>
            <a:pPr algn="ctr"/>
            <a:r>
              <a:rPr lang="en-US" sz="1800" dirty="0"/>
              <a:t>  </a:t>
            </a:r>
            <a:r>
              <a:rPr lang="en-US" sz="2000" b="1" dirty="0"/>
              <a:t>Orchard Ranch Site # 130  2009  Cavco</a:t>
            </a:r>
          </a:p>
          <a:p>
            <a:pPr algn="ctr"/>
            <a:r>
              <a:rPr lang="en-US" sz="1600" b="1" dirty="0"/>
              <a:t>11250 E. State Hwy. 69, Dewey Az. 86327</a:t>
            </a:r>
          </a:p>
          <a:p>
            <a:pPr algn="ctr"/>
            <a:r>
              <a:rPr lang="en-US" sz="1400" b="1" dirty="0"/>
              <a:t>928-772-9942</a:t>
            </a:r>
          </a:p>
        </p:txBody>
      </p:sp>
      <p:sp>
        <p:nvSpPr>
          <p:cNvPr id="2" name="Rectangle 1"/>
          <p:cNvSpPr/>
          <p:nvPr/>
        </p:nvSpPr>
        <p:spPr>
          <a:xfrm>
            <a:off x="83391" y="5941152"/>
            <a:ext cx="2237799" cy="2101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29655" y="3845752"/>
            <a:ext cx="2311551" cy="19908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1" y="5943600"/>
            <a:ext cx="2310743" cy="20990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29656" y="5938026"/>
            <a:ext cx="2311551" cy="2101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55537" y="3839609"/>
            <a:ext cx="2332007" cy="19845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56" y="152400"/>
            <a:ext cx="967326" cy="7179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88" y="1965237"/>
            <a:ext cx="3434342" cy="178510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This Cozy Getaway Awaits. </a:t>
            </a:r>
          </a:p>
          <a:p>
            <a:pPr algn="ctr"/>
            <a:r>
              <a:rPr lang="en-US" sz="1000" dirty="0"/>
              <a:t>An ample side &amp; backyard, Screened in patio &amp; carport. New doubled pane windows, custom blinds t/o.</a:t>
            </a:r>
          </a:p>
          <a:p>
            <a:pPr algn="ctr"/>
            <a:r>
              <a:rPr lang="en-US" sz="1000" dirty="0"/>
              <a:t> Ceiling Fans w/remotes, in Living room and Bedroom.</a:t>
            </a:r>
          </a:p>
          <a:p>
            <a:pPr algn="ctr"/>
            <a:r>
              <a:rPr lang="en-US" sz="1000" dirty="0"/>
              <a:t>Kitchen S/S sink, with w/plenty of cabinets space</a:t>
            </a:r>
          </a:p>
          <a:p>
            <a:pPr algn="ctr"/>
            <a:r>
              <a:rPr lang="en-US" sz="1000" dirty="0"/>
              <a:t> and white Electric Appliances. Lg. capacity stacked W /D.</a:t>
            </a:r>
          </a:p>
          <a:p>
            <a:pPr algn="ctr"/>
            <a:r>
              <a:rPr lang="en-US" sz="1000" dirty="0"/>
              <a:t> Newer A/C &amp; Heater pump.</a:t>
            </a:r>
          </a:p>
          <a:p>
            <a:pPr algn="ctr"/>
            <a:r>
              <a:rPr lang="en-US" sz="1000" dirty="0"/>
              <a:t> New taller toilet in  Bathroom with walk in shower.</a:t>
            </a:r>
          </a:p>
          <a:p>
            <a:pPr algn="ctr"/>
            <a:r>
              <a:rPr lang="en-US" sz="1000" dirty="0"/>
              <a:t> Sun shades on all windows.</a:t>
            </a:r>
          </a:p>
          <a:p>
            <a:pPr algn="ctr"/>
            <a:r>
              <a:rPr lang="en-US" sz="1000" dirty="0"/>
              <a:t> New Roof 2 years ago. Leveled in 2023</a:t>
            </a:r>
          </a:p>
          <a:p>
            <a:pPr algn="ctr"/>
            <a:r>
              <a:rPr lang="en-US" sz="1000" dirty="0"/>
              <a:t>This home merits a visit.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891479-C0BA-46B0-91EF-E89741DEE5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090" y="973323"/>
            <a:ext cx="3660245" cy="27780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A1A0AB8-D9AC-45DC-A8B1-7FD3D53958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0" y="3854453"/>
            <a:ext cx="2259064" cy="197844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6ADC1A9-16AA-44C4-84D1-B6743831A6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521" y="3854453"/>
            <a:ext cx="2332008" cy="198213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CFB1998-7D27-4FE6-81B7-2B44616410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1" y="5947294"/>
            <a:ext cx="2256331" cy="210154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4619F48-20B2-483C-8247-D3B41DDE295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672" y="3824669"/>
            <a:ext cx="2332007" cy="200822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D3CDE2D-5C78-41A5-934C-51EFAC3BDD8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521" y="5940475"/>
            <a:ext cx="2332008" cy="209909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ACBB225-0AD8-4792-A626-B77D23F11E2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672" y="5934897"/>
            <a:ext cx="2332007" cy="20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5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</TotalTime>
  <Words>236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ATIsales</dc:creator>
  <cp:lastModifiedBy>Teresa McKay</cp:lastModifiedBy>
  <cp:revision>153</cp:revision>
  <cp:lastPrinted>2023-11-14T21:18:39Z</cp:lastPrinted>
  <dcterms:created xsi:type="dcterms:W3CDTF">2015-09-22T18:16:09Z</dcterms:created>
  <dcterms:modified xsi:type="dcterms:W3CDTF">2023-11-14T23:04:16Z</dcterms:modified>
</cp:coreProperties>
</file>